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Canva Sans Bold" charset="1" panose="020B0803030501040103"/>
      <p:regular r:id="rId25"/>
    </p:embeddedFont>
    <p:embeddedFont>
      <p:font typeface="Open Sauce Bold" charset="1" panose="00000800000000000000"/>
      <p:regular r:id="rId26"/>
    </p:embeddedFont>
    <p:embeddedFont>
      <p:font typeface="Open Sauce" charset="1" panose="00000500000000000000"/>
      <p:regular r:id="rId27"/>
    </p:embeddedFont>
    <p:embeddedFont>
      <p:font typeface="Open Sauce Bold Italics" charset="1" panose="00000800000000000000"/>
      <p:regular r:id="rId28"/>
    </p:embeddedFont>
    <p:embeddedFont>
      <p:font typeface="Canva Sans Bold Italics" charset="1" panose="020B0803030501040103"/>
      <p:regular r:id="rId29"/>
    </p:embeddedFont>
    <p:embeddedFont>
      <p:font typeface="Times New Roman Bold" charset="1" panose="02020803070505020304"/>
      <p:regular r:id="rId30"/>
    </p:embeddedFont>
    <p:embeddedFont>
      <p:font typeface="Times New Roman" charset="1" panose="02020603050405020304"/>
      <p:regular r:id="rId31"/>
    </p:embeddedFont>
    <p:embeddedFont>
      <p:font typeface="Anton Italics" charset="1" panose="00000500000000000000"/>
      <p:regular r:id="rId32"/>
    </p:embeddedFont>
    <p:embeddedFont>
      <p:font typeface="Open Sauce Light" charset="1" panose="00000400000000000000"/>
      <p:regular r:id="rId33"/>
    </p:embeddedFont>
    <p:embeddedFont>
      <p:font typeface="Canva Sans" charset="1" panose="020B05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493" y="616573"/>
            <a:ext cx="1709301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b="true" sz="4689" spc="-93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 </a:t>
            </a:r>
            <a:r>
              <a:rPr lang="en-US" b="true" sz="4689" spc="-9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b="true" sz="4689" spc="-93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🗨 AI Buddy Chatbot — An intelligent </a:t>
            </a:r>
          </a:p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b="true" sz="4689" spc="-93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conversational  assistant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27344" y="2741365"/>
            <a:ext cx="889317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3"/>
              </a:lnSpc>
              <a:spcBef>
                <a:spcPct val="0"/>
              </a:spcBef>
            </a:pPr>
            <a:r>
              <a:rPr lang="en-US" b="true" sz="3894" spc="-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 : </a:t>
            </a:r>
            <a:r>
              <a:rPr lang="en-US" b="true" sz="3894" spc="-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 Stack Development (FSD)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64251" y="5062538"/>
            <a:ext cx="380236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b="true" sz="3942" spc="-7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Members:</a:t>
            </a:r>
          </a:p>
          <a:p>
            <a:pPr algn="ctr">
              <a:lnSpc>
                <a:spcPts val="473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637883" y="5915785"/>
            <a:ext cx="4255096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Tejaswini - 23251A05E0</a:t>
            </a:r>
          </a:p>
          <a:p>
            <a:pPr algn="ctr">
              <a:lnSpc>
                <a:spcPts val="3558"/>
              </a:lnSpc>
            </a:pPr>
          </a:p>
          <a:p>
            <a:pPr algn="ctr">
              <a:lnSpc>
                <a:spcPts val="3558"/>
              </a:lnSpc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Udaya Sri - 23251A05H3</a:t>
            </a:r>
          </a:p>
          <a:p>
            <a:pPr algn="ctr">
              <a:lnSpc>
                <a:spcPts val="3558"/>
              </a:lnSpc>
            </a:pPr>
          </a:p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Swapna -  23251A05K5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333495" y="5662612"/>
            <a:ext cx="13537596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Mentor:  </a:t>
            </a: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Dr.Lalitha Mam  </a:t>
            </a:r>
            <a:r>
              <a:rPr lang="en-US" b="true" sz="2965" spc="-5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                                                                  </a:t>
            </a:r>
          </a:p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b="true" sz="2965" spc="-5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      </a:t>
            </a: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                                              </a:t>
            </a:r>
          </a:p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Technology Stack: </a:t>
            </a: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React.js, Node.js,                                                       </a:t>
            </a:r>
          </a:p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                               </a:t>
            </a:r>
          </a:p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Express.js, HTML, CSS, SerpAPI                      </a:t>
            </a: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                                           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9019" y="2532701"/>
            <a:ext cx="10461284" cy="5884472"/>
          </a:xfrm>
          <a:custGeom>
            <a:avLst/>
            <a:gdLst/>
            <a:ahLst/>
            <a:cxnLst/>
            <a:rect r="r" b="b" t="t" l="l"/>
            <a:pathLst>
              <a:path h="5884472" w="10461284">
                <a:moveTo>
                  <a:pt x="0" y="0"/>
                </a:moveTo>
                <a:lnTo>
                  <a:pt x="10461284" y="0"/>
                </a:lnTo>
                <a:lnTo>
                  <a:pt x="10461284" y="5884472"/>
                </a:lnTo>
                <a:lnTo>
                  <a:pt x="0" y="5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11327" y="622942"/>
            <a:ext cx="7465346" cy="100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7850" i="true" spc="-31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</a:t>
            </a:r>
            <a:r>
              <a:rPr lang="en-US" sz="7850" i="true" spc="-31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UTPUT SCREENSHOTS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D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4043811" cy="7899644"/>
          </a:xfrm>
          <a:custGeom>
            <a:avLst/>
            <a:gdLst/>
            <a:ahLst/>
            <a:cxnLst/>
            <a:rect r="r" b="b" t="t" l="l"/>
            <a:pathLst>
              <a:path h="7899644" w="14043811">
                <a:moveTo>
                  <a:pt x="0" y="0"/>
                </a:moveTo>
                <a:lnTo>
                  <a:pt x="14043811" y="0"/>
                </a:lnTo>
                <a:lnTo>
                  <a:pt x="14043811" y="7899644"/>
                </a:lnTo>
                <a:lnTo>
                  <a:pt x="0" y="7899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D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D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4227591" cy="8003020"/>
          </a:xfrm>
          <a:custGeom>
            <a:avLst/>
            <a:gdLst/>
            <a:ahLst/>
            <a:cxnLst/>
            <a:rect r="r" b="b" t="t" l="l"/>
            <a:pathLst>
              <a:path h="8003020" w="14227591">
                <a:moveTo>
                  <a:pt x="0" y="0"/>
                </a:moveTo>
                <a:lnTo>
                  <a:pt x="14227591" y="0"/>
                </a:lnTo>
                <a:lnTo>
                  <a:pt x="14227591" y="8003020"/>
                </a:lnTo>
                <a:lnTo>
                  <a:pt x="0" y="800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D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4250459" cy="8015883"/>
          </a:xfrm>
          <a:custGeom>
            <a:avLst/>
            <a:gdLst/>
            <a:ahLst/>
            <a:cxnLst/>
            <a:rect r="r" b="b" t="t" l="l"/>
            <a:pathLst>
              <a:path h="8015883" w="14250459">
                <a:moveTo>
                  <a:pt x="0" y="0"/>
                </a:moveTo>
                <a:lnTo>
                  <a:pt x="14250459" y="0"/>
                </a:lnTo>
                <a:lnTo>
                  <a:pt x="14250459" y="8015884"/>
                </a:lnTo>
                <a:lnTo>
                  <a:pt x="0" y="801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5306" y="734181"/>
            <a:ext cx="2556436" cy="2157516"/>
            <a:chOff x="0" y="0"/>
            <a:chExt cx="673300" cy="568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3300" cy="568235"/>
            </a:xfrm>
            <a:custGeom>
              <a:avLst/>
              <a:gdLst/>
              <a:ahLst/>
              <a:cxnLst/>
              <a:rect r="r" b="b" t="t" l="l"/>
              <a:pathLst>
                <a:path h="568235" w="673300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4702864" y="734181"/>
            <a:ext cx="2556436" cy="2157516"/>
            <a:chOff x="0" y="0"/>
            <a:chExt cx="673300" cy="568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3300" cy="568235"/>
            </a:xfrm>
            <a:custGeom>
              <a:avLst/>
              <a:gdLst/>
              <a:ahLst/>
              <a:cxnLst/>
              <a:rect r="r" b="b" t="t" l="l"/>
              <a:pathLst>
                <a:path h="568235" w="673300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89835" y="6292937"/>
            <a:ext cx="8868150" cy="3994063"/>
            <a:chOff x="0" y="0"/>
            <a:chExt cx="8459470" cy="381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079" r="0" b="-4317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364631" y="1054438"/>
            <a:ext cx="9415343" cy="292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b="true" sz="85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Learning Outcomes</a:t>
            </a:r>
          </a:p>
          <a:p>
            <a:pPr algn="ctr">
              <a:lnSpc>
                <a:spcPts val="112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805972"/>
            <a:ext cx="21222585" cy="599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3"/>
              </a:lnSpc>
            </a:pPr>
          </a:p>
          <a:p>
            <a:pPr algn="just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responsive UI HTML, CSS, JS.</a:t>
            </a:r>
          </a:p>
          <a:p>
            <a:pPr algn="just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</a:t>
            </a:r>
            <a:r>
              <a:rPr lang="en-US" sz="3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APIs using Express.js.</a:t>
            </a:r>
          </a:p>
          <a:p>
            <a:pPr algn="just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Managing frontend-backend communication using Fetch and Axios.</a:t>
            </a:r>
          </a:p>
          <a:p>
            <a:pPr algn="just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user authentication using Local Storage.</a:t>
            </a:r>
          </a:p>
          <a:p>
            <a:pPr algn="just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third-party APIs (SerpAPI).</a:t>
            </a:r>
          </a:p>
          <a:p>
            <a:pPr algn="just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state management and hooks in React.</a:t>
            </a:r>
          </a:p>
          <a:p>
            <a:pPr algn="just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Git &amp; GitHub for version control and collaboration.</a:t>
            </a:r>
          </a:p>
          <a:p>
            <a:pPr algn="just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team communication and debugging skills.</a:t>
            </a:r>
          </a:p>
          <a:p>
            <a:pPr algn="just">
              <a:lnSpc>
                <a:spcPts val="474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A0D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93780" y="3086100"/>
          <a:ext cx="15487901" cy="5473309"/>
        </p:xfrm>
        <a:graphic>
          <a:graphicData uri="http://schemas.openxmlformats.org/drawingml/2006/table">
            <a:tbl>
              <a:tblPr/>
              <a:tblGrid>
                <a:gridCol w="6554181"/>
                <a:gridCol w="8933721"/>
              </a:tblGrid>
              <a:tr h="1026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0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308312" y="923925"/>
            <a:ext cx="8345410" cy="1002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</a:t>
            </a:r>
            <a:r>
              <a:rPr lang="en-US" b="true" sz="5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Faced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73347" y="3369887"/>
            <a:ext cx="167020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</a:t>
            </a: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allenge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21882" y="3369887"/>
            <a:ext cx="1418392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</a:t>
            </a: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4957" y="4335944"/>
            <a:ext cx="5281136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tegrating API calls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270643"/>
            <a:ext cx="5946194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Axios + Express middleware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0857" y="5408990"/>
            <a:ext cx="4991974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Loc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 storage data validation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7731" y="5408990"/>
            <a:ext cx="6305517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Added client-side validation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3780" y="6499059"/>
            <a:ext cx="4991974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UI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responsiveness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0857" y="7578875"/>
            <a:ext cx="3898497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“C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annot GET /” issue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44598" y="6360310"/>
            <a:ext cx="594811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CSS flexbox layout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79512" y="7285398"/>
            <a:ext cx="8678286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Serve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static files via express.static("public")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2134183" y="7922479"/>
            <a:ext cx="1238250" cy="3490793"/>
            <a:chOff x="0" y="0"/>
            <a:chExt cx="326123" cy="919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123" cy="919386"/>
            </a:xfrm>
            <a:custGeom>
              <a:avLst/>
              <a:gdLst/>
              <a:ahLst/>
              <a:cxnLst/>
              <a:rect r="r" b="b" t="t" l="l"/>
              <a:pathLst>
                <a:path h="919386" w="326123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86973" y="8852693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201650" y="1772954"/>
            <a:ext cx="8115300" cy="3654992"/>
            <a:chOff x="0" y="0"/>
            <a:chExt cx="845947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73" r="0" b="-4778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201650" y="5864730"/>
            <a:ext cx="6855715" cy="4114800"/>
            <a:chOff x="0" y="0"/>
            <a:chExt cx="6350000" cy="38112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40" r="0" b="-1037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466331" y="8839200"/>
            <a:ext cx="11109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Arowwai Industries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2238958" y="-1231046"/>
            <a:ext cx="1028700" cy="3490793"/>
            <a:chOff x="0" y="0"/>
            <a:chExt cx="270933" cy="9193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919386"/>
            </a:xfrm>
            <a:custGeom>
              <a:avLst/>
              <a:gdLst/>
              <a:ahLst/>
              <a:cxnLst/>
              <a:rect r="r" b="b" t="t" l="l"/>
              <a:pathLst>
                <a:path h="91938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70933" cy="947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08571" y="1959610"/>
            <a:ext cx="9986398" cy="653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  <a:r>
              <a:rPr lang="en-US" sz="3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OpenAI GPT API for advanced conversation.</a:t>
            </a:r>
          </a:p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  <a:r>
              <a:rPr lang="en-US" sz="3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 messages and user data in MongoDB.</a:t>
            </a:r>
          </a:p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  <a:r>
              <a:rPr lang="en-US" sz="3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speech-to-text and voice replies.</a:t>
            </a:r>
          </a:p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  <a:r>
              <a:rPr lang="en-US" sz="3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Deploy on Render, Netlify, or Vercel.</a:t>
            </a:r>
          </a:p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  <a:r>
              <a:rPr lang="en-US" sz="3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Dark/Light Mode for UI.</a:t>
            </a:r>
          </a:p>
          <a:p>
            <a:pPr algn="l">
              <a:lnSpc>
                <a:spcPts val="472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08571" y="342900"/>
            <a:ext cx="12542401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Enhancements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940179"/>
            <a:ext cx="1028700" cy="3231508"/>
            <a:chOff x="0" y="0"/>
            <a:chExt cx="270933" cy="851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851097"/>
            </a:xfrm>
            <a:custGeom>
              <a:avLst/>
              <a:gdLst/>
              <a:ahLst/>
              <a:cxnLst/>
              <a:rect r="r" b="b" t="t" l="l"/>
              <a:pathLst>
                <a:path h="85109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69006" y="0"/>
            <a:ext cx="6977071" cy="3256686"/>
            <a:chOff x="0" y="0"/>
            <a:chExt cx="8165202" cy="3811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65202" cy="3811270"/>
            </a:xfrm>
            <a:custGeom>
              <a:avLst/>
              <a:gdLst/>
              <a:ahLst/>
              <a:cxnLst/>
              <a:rect r="r" b="b" t="t" l="l"/>
              <a:pathLst>
                <a:path h="3811270" w="8165202">
                  <a:moveTo>
                    <a:pt x="2119686" y="0"/>
                  </a:moveTo>
                  <a:lnTo>
                    <a:pt x="7474426" y="0"/>
                  </a:lnTo>
                  <a:cubicBezTo>
                    <a:pt x="7856557" y="0"/>
                    <a:pt x="8165202" y="240030"/>
                    <a:pt x="8165202" y="537210"/>
                  </a:cubicBezTo>
                  <a:lnTo>
                    <a:pt x="8165202" y="2466340"/>
                  </a:lnTo>
                  <a:cubicBezTo>
                    <a:pt x="8165202" y="2763520"/>
                    <a:pt x="7856557" y="3003550"/>
                    <a:pt x="7474426" y="3003550"/>
                  </a:cubicBezTo>
                  <a:lnTo>
                    <a:pt x="6109204" y="3003550"/>
                  </a:lnTo>
                  <a:cubicBezTo>
                    <a:pt x="5898542" y="3003550"/>
                    <a:pt x="5697677" y="3078480"/>
                    <a:pt x="5567034" y="3208020"/>
                  </a:cubicBezTo>
                  <a:lnTo>
                    <a:pt x="5160407" y="3606800"/>
                  </a:lnTo>
                  <a:cubicBezTo>
                    <a:pt x="5029764" y="3735070"/>
                    <a:pt x="4830533" y="3811270"/>
                    <a:pt x="4618238" y="3811270"/>
                  </a:cubicBezTo>
                  <a:lnTo>
                    <a:pt x="690776" y="3811270"/>
                  </a:lnTo>
                  <a:cubicBezTo>
                    <a:pt x="308645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101248" y="1047750"/>
                    <a:pt x="274351" y="946150"/>
                  </a:cubicBezTo>
                  <a:lnTo>
                    <a:pt x="1703261" y="107950"/>
                  </a:lnTo>
                  <a:cubicBezTo>
                    <a:pt x="1822473" y="38100"/>
                    <a:pt x="1969447" y="0"/>
                    <a:pt x="211968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1368" r="0" b="-2136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58949" y="857250"/>
            <a:ext cx="64124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350" y="3019742"/>
            <a:ext cx="182880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Buddy Chatbot demonstrates end-to-end full-stack development.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integrates React (frontend), Node.js (backend), and API communication effectively.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successfully achieved all key goals: interactive UI, API integration, and authentication.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91345"/>
            <a:ext cx="2556436" cy="2157516"/>
            <a:chOff x="0" y="0"/>
            <a:chExt cx="673300" cy="568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3300" cy="568235"/>
            </a:xfrm>
            <a:custGeom>
              <a:avLst/>
              <a:gdLst/>
              <a:ahLst/>
              <a:cxnLst/>
              <a:rect r="r" b="b" t="t" l="l"/>
              <a:pathLst>
                <a:path h="568235" w="673300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21732" y="2817915"/>
            <a:ext cx="11850772" cy="21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70"/>
              </a:lnSpc>
            </a:pPr>
            <a:r>
              <a:rPr lang="en-US" sz="16706" i="true" spc="-66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4702864" y="2602097"/>
            <a:ext cx="2556436" cy="2157516"/>
            <a:chOff x="0" y="0"/>
            <a:chExt cx="673300" cy="5682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3300" cy="568235"/>
            </a:xfrm>
            <a:custGeom>
              <a:avLst/>
              <a:gdLst/>
              <a:ahLst/>
              <a:cxnLst/>
              <a:rect r="r" b="b" t="t" l="l"/>
              <a:pathLst>
                <a:path h="568235" w="673300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45177" y="5975526"/>
            <a:ext cx="8868150" cy="3994063"/>
            <a:chOff x="0" y="0"/>
            <a:chExt cx="845947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079" r="0" b="-4317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9781" cy="1083733"/>
            </a:xfrm>
            <a:custGeom>
              <a:avLst/>
              <a:gdLst/>
              <a:ahLst/>
              <a:cxnLst/>
              <a:rect r="r" b="b" t="t" l="l"/>
              <a:pathLst>
                <a:path h="1083733" w="479781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09938" y="468334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1539" y="685800"/>
            <a:ext cx="8251031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b="true" sz="4424" i="true" spc="-88">
                <a:solidFill>
                  <a:srgbClr val="FFDE5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Introduction About the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9551" y="1726215"/>
            <a:ext cx="12923074" cy="82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5489" indent="-292744" lvl="1">
              <a:lnSpc>
                <a:spcPts val="3254"/>
              </a:lnSpc>
              <a:buFont typeface="Arial"/>
              <a:buChar char="•"/>
            </a:pPr>
            <a:r>
              <a:rPr lang="en-US" b="true" sz="2711" i="true" spc="-54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 Buddy is a web-based chatbot application designed to provide users with</a:t>
            </a:r>
          </a:p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b="true" sz="2711" i="true" spc="-54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     </a:t>
            </a:r>
            <a:r>
              <a:rPr lang="en-US" b="true" sz="2711" i="true" spc="-54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intelligent, conversational assistance.                                                                 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551" y="2929229"/>
            <a:ext cx="1363493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5025" indent="-292513" lvl="1">
              <a:lnSpc>
                <a:spcPts val="3251"/>
              </a:lnSpc>
              <a:buFont typeface="Arial"/>
              <a:buChar char="•"/>
            </a:pPr>
            <a:r>
              <a:rPr lang="en-US" b="true" sz="2709" i="true" spc="-54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It integrates with SerpAPI to deliver real-time search results, ensuring accurate </a:t>
            </a:r>
          </a:p>
          <a:p>
            <a:pPr algn="ctr">
              <a:lnSpc>
                <a:spcPts val="3251"/>
              </a:lnSpc>
            </a:pPr>
            <a:r>
              <a:rPr lang="en-US" b="true" sz="2709" i="true" spc="-54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and up-to-date responses.                                                                               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5774" y="4119854"/>
            <a:ext cx="1368871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4491" indent="-292245" lvl="1">
              <a:lnSpc>
                <a:spcPts val="3248"/>
              </a:lnSpc>
              <a:buFont typeface="Arial"/>
              <a:buChar char="•"/>
            </a:pPr>
            <a:r>
              <a:rPr lang="en-US" b="true" sz="2707" i="true" spc="-54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The system includes a secure user authentication module with Sign Up, Sign In, </a:t>
            </a:r>
          </a:p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b="true" sz="2707" i="true" spc="-54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</a:t>
            </a:r>
            <a:r>
              <a:rPr lang="en-US" b="true" sz="2707" i="true" spc="-54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and Logout features.                                                                                                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5774" y="5300954"/>
            <a:ext cx="668635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6347" indent="-293173" lvl="1">
              <a:lnSpc>
                <a:spcPts val="3258"/>
              </a:lnSpc>
              <a:buFont typeface="Arial"/>
              <a:buChar char="•"/>
            </a:pPr>
            <a:r>
              <a:rPr lang="en-US" b="true" sz="2715" i="true" spc="-54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Developed using a modern full stack: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91529"/>
            <a:ext cx="5986448" cy="39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5092" indent="-292546" lvl="1">
              <a:lnSpc>
                <a:spcPts val="3252"/>
              </a:lnSpc>
              <a:buFont typeface="Arial"/>
              <a:buChar char="•"/>
            </a:pPr>
            <a:r>
              <a:rPr lang="en-US" b="true" sz="2710" i="true" spc="-54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Frontend: React.js (interactive UI)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791325"/>
            <a:ext cx="1061650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107" indent="-291054" lvl="1">
              <a:lnSpc>
                <a:spcPts val="3235"/>
              </a:lnSpc>
              <a:buFont typeface="Arial"/>
              <a:buChar char="•"/>
            </a:pPr>
            <a:r>
              <a:rPr lang="en-US" b="true" sz="2696" i="true" spc="-53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Backend: Node.js with Express.js (API handling &amp; server logic)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5774" y="7581900"/>
            <a:ext cx="1061025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4238" indent="-292119" lvl="1">
              <a:lnSpc>
                <a:spcPts val="3247"/>
              </a:lnSpc>
              <a:buFont typeface="Arial"/>
              <a:buChar char="•"/>
            </a:pPr>
            <a:r>
              <a:rPr lang="en-US" b="true" sz="2706" i="true" spc="-54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Focused on creating a user-friendly, responsive, and reliable </a:t>
            </a:r>
          </a:p>
          <a:p>
            <a:pPr algn="ctr">
              <a:lnSpc>
                <a:spcPts val="3247"/>
              </a:lnSpc>
            </a:pPr>
            <a:r>
              <a:rPr lang="en-US" b="true" sz="2706" i="true" spc="-54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chatbot experience.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940179"/>
            <a:ext cx="1028700" cy="3231508"/>
            <a:chOff x="0" y="0"/>
            <a:chExt cx="270933" cy="851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851097"/>
            </a:xfrm>
            <a:custGeom>
              <a:avLst/>
              <a:gdLst/>
              <a:ahLst/>
              <a:cxnLst/>
              <a:rect r="r" b="b" t="t" l="l"/>
              <a:pathLst>
                <a:path h="85109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92856" y="355002"/>
            <a:ext cx="6203868" cy="158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5250" i="true" spc="-105">
                <a:solidFill>
                  <a:srgbClr val="FFDE5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Problem Statement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473200"/>
            <a:ext cx="18288000" cy="636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Create a Chat module/Interface using HTML CSS and JavaScript. The chat interface primarily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consists of two segments: the message header and the chat box.       </a:t>
            </a: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                                        </a:t>
            </a:r>
          </a:p>
          <a:p>
            <a:pPr algn="ctr">
              <a:lnSpc>
                <a:spcPts val="2639"/>
              </a:lnSpc>
            </a:pP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                                     </a:t>
            </a:r>
          </a:p>
          <a:p>
            <a:pPr algn="ctr">
              <a:lnSpc>
                <a:spcPts val="2639"/>
              </a:lnSpc>
            </a:pP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  </a:t>
            </a:r>
            <a:r>
              <a:rPr lang="en-US" b="true" sz="2965" spc="-5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Message-Header-</a:t>
            </a: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message header resides at the top of the chat box. It includes the user’s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name, avatar or profile image, and the user’s last seen. Last seen is the last time the user was 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active.             </a:t>
            </a: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                                                                                                                                                   </a:t>
            </a:r>
          </a:p>
          <a:p>
            <a:pPr algn="ctr">
              <a:lnSpc>
                <a:spcPts val="2639"/>
              </a:lnSpc>
            </a:pP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    </a:t>
            </a:r>
          </a:p>
          <a:p>
            <a:pPr algn="ctr">
              <a:lnSpc>
                <a:spcPts val="2639"/>
              </a:lnSpc>
            </a:pP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The Chat-Box- </a:t>
            </a: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chat box consists of the message page and the message bottom sections.  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Message page-</a:t>
            </a: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message page consists of incoming and outgoing messages, as well as the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avatars of the senders. It also displays the time at which each message is sent.                                     </a:t>
            </a:r>
          </a:p>
          <a:p>
            <a:pPr algn="ctr">
              <a:lnSpc>
                <a:spcPts val="2639"/>
              </a:lnSpc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</a:t>
            </a: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                                                                                                                                        </a:t>
            </a:r>
          </a:p>
          <a:p>
            <a:pPr algn="ctr">
              <a:lnSpc>
                <a:spcPts val="2639"/>
              </a:lnSpc>
            </a:pPr>
            <a:r>
              <a:rPr lang="en-US" b="true" sz="2965" i="true" spc="-59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        </a:t>
            </a:r>
            <a:r>
              <a:rPr lang="en-US" b="true" sz="2965" spc="-5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Message-Bottom-</a:t>
            </a: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section contains an input field where the user can type in the messages 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  <a:r>
              <a:rPr lang="en-US" sz="2965" spc="-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and a send button to send them.                               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2134183" y="7922479"/>
            <a:ext cx="1238250" cy="3490793"/>
            <a:chOff x="0" y="0"/>
            <a:chExt cx="326123" cy="919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123" cy="919386"/>
            </a:xfrm>
            <a:custGeom>
              <a:avLst/>
              <a:gdLst/>
              <a:ahLst/>
              <a:cxnLst/>
              <a:rect r="r" b="b" t="t" l="l"/>
              <a:pathLst>
                <a:path h="919386" w="326123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2238958" y="-1231046"/>
            <a:ext cx="1028700" cy="3490793"/>
            <a:chOff x="0" y="0"/>
            <a:chExt cx="270933" cy="9193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919386"/>
            </a:xfrm>
            <a:custGeom>
              <a:avLst/>
              <a:gdLst/>
              <a:ahLst/>
              <a:cxnLst/>
              <a:rect r="r" b="b" t="t" l="l"/>
              <a:pathLst>
                <a:path h="91938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70933" cy="947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825390" y="1780414"/>
            <a:ext cx="16302690" cy="444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3762" spc="-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Chatbot:                                                                                             </a:t>
            </a:r>
          </a:p>
          <a:p>
            <a:pPr algn="ctr">
              <a:lnSpc>
                <a:spcPts val="3160"/>
              </a:lnSpc>
            </a:pPr>
            <a:r>
              <a:rPr lang="en-US" sz="3762" spc="-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                                                                 </a:t>
            </a:r>
          </a:p>
          <a:p>
            <a:pPr algn="ctr">
              <a:lnSpc>
                <a:spcPts val="3160"/>
              </a:lnSpc>
            </a:pPr>
            <a:r>
              <a:rPr lang="en-US" sz="3762" spc="-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⚡ Instant, human‑like responses for smooth user interaction</a:t>
            </a:r>
          </a:p>
          <a:p>
            <a:pPr algn="ctr">
              <a:lnSpc>
                <a:spcPts val="3160"/>
              </a:lnSpc>
            </a:pPr>
          </a:p>
          <a:p>
            <a:pPr algn="ctr">
              <a:lnSpc>
                <a:spcPts val="3160"/>
              </a:lnSpc>
            </a:pPr>
            <a:r>
              <a:rPr lang="en-US" sz="3762" spc="-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🔐 User authentication system (Sign Up, Sign In, Logout)</a:t>
            </a:r>
          </a:p>
          <a:p>
            <a:pPr algn="ctr">
              <a:lnSpc>
                <a:spcPts val="3160"/>
              </a:lnSpc>
            </a:pPr>
          </a:p>
          <a:p>
            <a:pPr algn="ctr">
              <a:lnSpc>
                <a:spcPts val="3160"/>
              </a:lnSpc>
            </a:pPr>
            <a:r>
              <a:rPr lang="en-US" sz="3762" spc="-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👤 Avatars &amp; timestamps for a personalized chat experience</a:t>
            </a:r>
          </a:p>
          <a:p>
            <a:pPr algn="ctr">
              <a:lnSpc>
                <a:spcPts val="3160"/>
              </a:lnSpc>
            </a:pPr>
          </a:p>
          <a:p>
            <a:pPr algn="ctr">
              <a:lnSpc>
                <a:spcPts val="3160"/>
              </a:lnSpc>
            </a:pPr>
            <a:r>
              <a:rPr lang="en-US" sz="3762" spc="-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📜 Scrollable chat history to maintain conversation context</a:t>
            </a:r>
          </a:p>
          <a:p>
            <a:pPr algn="ctr">
              <a:lnSpc>
                <a:spcPts val="3160"/>
              </a:lnSpc>
            </a:pPr>
          </a:p>
          <a:p>
            <a:pPr algn="ctr">
              <a:lnSpc>
                <a:spcPts val="3160"/>
              </a:lnSpc>
            </a:pPr>
            <a:r>
              <a:rPr lang="en-US" sz="3762" spc="-7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 🚀 Future extensibility with OpenAI API or Dialogflow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750" y="523875"/>
            <a:ext cx="4335288" cy="76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1"/>
              </a:lnSpc>
              <a:spcBef>
                <a:spcPct val="0"/>
              </a:spcBef>
            </a:pPr>
            <a:r>
              <a:rPr lang="en-US" sz="5142" spc="-102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Project Scope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994790"/>
            <a:ext cx="3298345" cy="2263510"/>
            <a:chOff x="0" y="0"/>
            <a:chExt cx="868700" cy="596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8700" cy="596151"/>
            </a:xfrm>
            <a:custGeom>
              <a:avLst/>
              <a:gdLst/>
              <a:ahLst/>
              <a:cxnLst/>
              <a:rect r="r" b="b" t="t" l="l"/>
              <a:pathLst>
                <a:path h="596151" w="868700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748" y="1840279"/>
            <a:ext cx="17954505" cy="8087573"/>
          </a:xfrm>
          <a:custGeom>
            <a:avLst/>
            <a:gdLst/>
            <a:ahLst/>
            <a:cxnLst/>
            <a:rect r="r" b="b" t="t" l="l"/>
            <a:pathLst>
              <a:path h="8087573" w="17954505">
                <a:moveTo>
                  <a:pt x="0" y="0"/>
                </a:moveTo>
                <a:lnTo>
                  <a:pt x="17954504" y="0"/>
                </a:lnTo>
                <a:lnTo>
                  <a:pt x="17954504" y="8087572"/>
                </a:lnTo>
                <a:lnTo>
                  <a:pt x="0" y="8087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26" t="-2579" r="-1857" b="-575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7568" y="731592"/>
            <a:ext cx="495677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  <a:spcBef>
                <a:spcPct val="0"/>
              </a:spcBef>
            </a:pPr>
            <a:r>
              <a:rPr lang="en-US" sz="3936" spc="-78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System Architecture</a:t>
            </a:r>
            <a:r>
              <a:rPr lang="en-US" sz="3936" spc="-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0" y="1540830"/>
          <a:ext cx="18288000" cy="8746170"/>
        </p:xfrm>
        <a:graphic>
          <a:graphicData uri="http://schemas.openxmlformats.org/drawingml/2006/table">
            <a:tbl>
              <a:tblPr/>
              <a:tblGrid>
                <a:gridCol w="3629566"/>
                <a:gridCol w="8935267"/>
                <a:gridCol w="5723167"/>
              </a:tblGrid>
              <a:tr h="10427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Concept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b="true" sz="30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b="true" sz="29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Example in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79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Components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Divided the UI into reusable parts like ChatHeader, ChatBox, Message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&lt;ChatBox /&gt;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91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Props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Passed data between parent and child components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Avatar, Message 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35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to manage chat messages dynamically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useState([])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37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useEffect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Triggered actions like fetching data on load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in API call logic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0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Event Handling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send button and input field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onClick, onKeyPress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8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Routing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Navigation between login, signup, chat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React Router (optional)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0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Conditional Rendering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 show user vs bot messages differently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sender === 'bot' ? ... : 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390240" y="364158"/>
            <a:ext cx="7507520" cy="88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6947" i="true" spc="-277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REACT CONCEPTS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43769" y="590401"/>
            <a:ext cx="6843919" cy="107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8409" i="true" spc="-336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BACKEND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4674" y="1571774"/>
            <a:ext cx="52993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sponsibilities: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8447" y="3684058"/>
            <a:ext cx="14616589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48978" indent="-524489" lvl="1">
              <a:lnSpc>
                <a:spcPts val="5830"/>
              </a:lnSpc>
              <a:buFont typeface="Arial"/>
              <a:buChar char="•"/>
            </a:pPr>
            <a:r>
              <a:rPr lang="en-US" sz="4858" spc="-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Handles all HTTP requests.</a:t>
            </a:r>
          </a:p>
          <a:p>
            <a:pPr algn="ctr" marL="1048978" indent="-524489" lvl="1">
              <a:lnSpc>
                <a:spcPts val="5830"/>
              </a:lnSpc>
              <a:spcBef>
                <a:spcPct val="0"/>
              </a:spcBef>
              <a:buFont typeface="Arial"/>
              <a:buChar char="•"/>
            </a:pPr>
            <a:r>
              <a:rPr lang="en-US" sz="4858" spc="-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Manages Sign Up / Sign In / Chat r</a:t>
            </a:r>
            <a:r>
              <a:rPr lang="en-US" sz="4858" spc="-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outes.</a:t>
            </a:r>
          </a:p>
          <a:p>
            <a:pPr algn="ctr" marL="1048978" indent="-524489" lvl="1">
              <a:lnSpc>
                <a:spcPts val="5830"/>
              </a:lnSpc>
              <a:spcBef>
                <a:spcPct val="0"/>
              </a:spcBef>
              <a:buFont typeface="Arial"/>
              <a:buChar char="•"/>
            </a:pPr>
            <a:r>
              <a:rPr lang="en-US" sz="4858" spc="-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Uses body-parser for JSON handling.</a:t>
            </a:r>
          </a:p>
          <a:p>
            <a:pPr algn="ctr" marL="1048978" indent="-524489" lvl="1">
              <a:lnSpc>
                <a:spcPts val="5830"/>
              </a:lnSpc>
              <a:spcBef>
                <a:spcPct val="0"/>
              </a:spcBef>
              <a:buFont typeface="Arial"/>
              <a:buChar char="•"/>
            </a:pPr>
            <a:r>
              <a:rPr lang="en-US" sz="4858" spc="-9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Communicates with SerpAPI for AI-like answers</a:t>
            </a:r>
          </a:p>
          <a:p>
            <a:pPr algn="ctr">
              <a:lnSpc>
                <a:spcPts val="5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6973" y="8852693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18395" y="569095"/>
            <a:ext cx="5066588" cy="112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8803" i="true" spc="-35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FRONTEND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409410" y="2470083"/>
            <a:ext cx="78510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Components: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5208" y="4148455"/>
            <a:ext cx="16997584" cy="264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14037" indent="-407018" lvl="1">
              <a:lnSpc>
                <a:spcPts val="5278"/>
              </a:lnSpc>
              <a:spcBef>
                <a:spcPct val="0"/>
              </a:spcBef>
              <a:buFont typeface="Arial"/>
              <a:buChar char="•"/>
            </a:pPr>
            <a:r>
              <a:rPr lang="en-US" sz="37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Chat Page (chat.html):</a:t>
            </a:r>
            <a:r>
              <a:rPr lang="en-US" sz="37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Displays messages, avatars, timestamps, logout.</a:t>
            </a:r>
          </a:p>
          <a:p>
            <a:pPr algn="ctr" marL="814037" indent="-407018" lvl="1">
              <a:lnSpc>
                <a:spcPts val="5278"/>
              </a:lnSpc>
              <a:spcBef>
                <a:spcPct val="0"/>
              </a:spcBef>
              <a:buFont typeface="Arial"/>
              <a:buChar char="•"/>
            </a:pPr>
            <a:r>
              <a:rPr lang="en-US" sz="37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Sign Up / Sign In Pages: Authentication handled via local storage.</a:t>
            </a:r>
          </a:p>
          <a:p>
            <a:pPr algn="ctr" marL="814037" indent="-407018" lvl="1">
              <a:lnSpc>
                <a:spcPts val="5278"/>
              </a:lnSpc>
              <a:spcBef>
                <a:spcPct val="0"/>
              </a:spcBef>
              <a:buFont typeface="Arial"/>
              <a:buChar char="•"/>
            </a:pPr>
            <a:r>
              <a:rPr lang="en-US" sz="37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CSS (style2.css): Responsive layout with scrollable chat window.</a:t>
            </a:r>
          </a:p>
          <a:p>
            <a:pPr algn="ctr">
              <a:lnSpc>
                <a:spcPts val="52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9070" y="952408"/>
            <a:ext cx="9246071" cy="111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3"/>
              </a:lnSpc>
            </a:pPr>
            <a:r>
              <a:rPr lang="en-US" sz="8719" i="true" spc="-34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FE</a:t>
            </a:r>
            <a:r>
              <a:rPr lang="en-US" sz="8719" i="true" spc="-34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ATURES IMPLEMENTED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6793" y="3045230"/>
            <a:ext cx="15243810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7"/>
              </a:lnSpc>
              <a:spcBef>
                <a:spcPct val="0"/>
              </a:spcBef>
            </a:pPr>
            <a:r>
              <a:rPr lang="en-US" sz="5297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Sign Up / Sign In with Validati</a:t>
            </a:r>
            <a:r>
              <a:rPr lang="en-US" sz="5297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on</a:t>
            </a:r>
          </a:p>
          <a:p>
            <a:pPr algn="l">
              <a:lnSpc>
                <a:spcPts val="6357"/>
              </a:lnSpc>
              <a:spcBef>
                <a:spcPct val="0"/>
              </a:spcBef>
            </a:pPr>
            <a:r>
              <a:rPr lang="en-US" sz="5297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✅ Chat Interface with Avatars</a:t>
            </a:r>
          </a:p>
          <a:p>
            <a:pPr algn="l">
              <a:lnSpc>
                <a:spcPts val="6357"/>
              </a:lnSpc>
              <a:spcBef>
                <a:spcPct val="0"/>
              </a:spcBef>
            </a:pPr>
            <a:r>
              <a:rPr lang="en-US" sz="5297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✅ Dynamic Timestamps</a:t>
            </a:r>
          </a:p>
          <a:p>
            <a:pPr algn="l">
              <a:lnSpc>
                <a:spcPts val="6357"/>
              </a:lnSpc>
              <a:spcBef>
                <a:spcPct val="0"/>
              </a:spcBef>
            </a:pPr>
            <a:r>
              <a:rPr lang="en-US" sz="5297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✅ Scrollable Chat Window</a:t>
            </a:r>
          </a:p>
          <a:p>
            <a:pPr algn="just">
              <a:lnSpc>
                <a:spcPts val="6357"/>
              </a:lnSpc>
              <a:spcBef>
                <a:spcPct val="0"/>
              </a:spcBef>
            </a:pPr>
            <a:r>
              <a:rPr lang="en-US" sz="5297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Logout Functionality</a:t>
            </a:r>
          </a:p>
          <a:p>
            <a:pPr algn="ctr">
              <a:lnSpc>
                <a:spcPts val="6357"/>
              </a:lnSpc>
              <a:spcBef>
                <a:spcPct val="0"/>
              </a:spcBef>
            </a:pPr>
            <a:r>
              <a:rPr lang="en-US" sz="5297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✅ Real-time AI Responses (SerpAPI Integration)</a:t>
            </a:r>
          </a:p>
          <a:p>
            <a:pPr algn="just">
              <a:lnSpc>
                <a:spcPts val="6357"/>
              </a:lnSpc>
              <a:spcBef>
                <a:spcPct val="0"/>
              </a:spcBef>
            </a:pPr>
            <a:r>
              <a:rPr lang="en-US" sz="5297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✅ Frontend + Backend Connection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DAG1Nx8N_us</dc:identifier>
  <dcterms:modified xsi:type="dcterms:W3CDTF">2011-08-01T06:04:30Z</dcterms:modified>
  <cp:revision>1</cp:revision>
  <dc:title>Black and Teal Modern Web Developer Presentation</dc:title>
</cp:coreProperties>
</file>